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70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2" r:id="rId14"/>
    <p:sldId id="401" r:id="rId15"/>
    <p:sldId id="40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30" r:id="rId24"/>
    <p:sldId id="388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9" name="Maureen Steddin" initials="MS [4]" lastIdx="1" clrIdx="9"/>
  <p:cmAuthor id="3" name="Nitin Shankar" initials="" lastIdx="6" clrIdx="3"/>
  <p:cmAuthor id="10" name="Maureen Steddin" initials="MS [5]" lastIdx="1" clrIdx="10"/>
  <p:cmAuthor id="4" name="Kristen Flathman" initials="" lastIdx="1" clrIdx="4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4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10 – Part 2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Transforming Data Models into Database Designs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E31F-1721-4B98-BB5D-BD5CE267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Alternate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6013C-31AF-4D11-B190-A5AE2ADD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01" y="1823909"/>
            <a:ext cx="5807397" cy="29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6722-D805-4E80-A8DA-EAD2A7B7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Column Properties: Null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0527B-0352-4E72-ABED-D20416B89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Null status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indicates whether or not the value of the column can be NULL.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71333-7828-458E-B388-1B260D63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527" y="2749296"/>
            <a:ext cx="3264946" cy="23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2C6B-8724-4218-8388-82D71E7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Column Properties: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8964C-EA98-4CBD-A782-6CE1DDDFD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Generic data types: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Char(n)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Varchar(n)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Date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Time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Integer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Decimal(m,n)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Numeric(m,n)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Money(m,n)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4552-C16E-487B-B1F6-59E7F503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596" y="3133593"/>
            <a:ext cx="3916304" cy="24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3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D92C-051E-44D2-AAC6-16A0FFFB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Column Properties:  Date Type and Null 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CD4DE-B8BA-4891-A208-0AB8D06F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56" y="1736885"/>
            <a:ext cx="6295887" cy="33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60BB-11EE-4E11-878F-26232D64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Column Properties: Default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39BB-9C83-4ECE-B10A-6BF00DDDB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default value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the value supplied by the DBMS when a new row is created.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0BFE9-D608-4AEE-9168-94B4BB3F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29" y="2584288"/>
            <a:ext cx="6181742" cy="3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8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A396-BD59-4BA0-8200-03183CDA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Column Properties: Data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91F30-D1AC-45FB-BD28-2816E890D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 constraints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are limitations on data values: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Domain constraints </a:t>
            </a:r>
            <a:r>
              <a:rPr lang="en-US" sz="2400" dirty="0">
                <a:solidFill>
                  <a:schemeClr val="tx1"/>
                </a:solidFill>
              </a:rPr>
              <a:t>limit c</a:t>
            </a:r>
            <a:r>
              <a:rPr lang="en-US" sz="2400" dirty="0">
                <a:solidFill>
                  <a:srgbClr val="000000"/>
                </a:solidFill>
              </a:rPr>
              <a:t>olumn values to a particular set of values.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Range constraints </a:t>
            </a:r>
            <a:r>
              <a:rPr lang="en-US" sz="2400" dirty="0">
                <a:solidFill>
                  <a:schemeClr val="tx1"/>
                </a:solidFill>
              </a:rPr>
              <a:t>limit values to a particular interval of values (within a given range).</a:t>
            </a:r>
            <a:endParaRPr lang="en-US" sz="2400" dirty="0">
              <a:solidFill>
                <a:srgbClr val="000000"/>
              </a:solidFill>
            </a:endParaRP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Intrarelation constraints </a:t>
            </a:r>
            <a:r>
              <a:rPr lang="en-US" sz="2400" dirty="0">
                <a:solidFill>
                  <a:schemeClr val="tx1"/>
                </a:solidFill>
              </a:rPr>
              <a:t>limit a c</a:t>
            </a:r>
            <a:r>
              <a:rPr lang="en-US" sz="2400" dirty="0">
                <a:solidFill>
                  <a:srgbClr val="000000"/>
                </a:solidFill>
              </a:rPr>
              <a:t>olumn’s values in comparison to values in other columns in the </a:t>
            </a:r>
            <a:r>
              <a:rPr lang="en-US" sz="2400" i="1" dirty="0">
                <a:solidFill>
                  <a:srgbClr val="000000"/>
                </a:solidFill>
              </a:rPr>
              <a:t>same</a:t>
            </a:r>
            <a:r>
              <a:rPr lang="en-US" sz="2400" dirty="0">
                <a:solidFill>
                  <a:srgbClr val="000000"/>
                </a:solidFill>
              </a:rPr>
              <a:t> table.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Interrelation constraints </a:t>
            </a:r>
            <a:r>
              <a:rPr lang="en-US" sz="2400" dirty="0">
                <a:solidFill>
                  <a:schemeClr val="tx1"/>
                </a:solidFill>
              </a:rPr>
              <a:t>limit a c</a:t>
            </a:r>
            <a:r>
              <a:rPr lang="en-US" sz="2400" dirty="0">
                <a:solidFill>
                  <a:srgbClr val="000000"/>
                </a:solidFill>
              </a:rPr>
              <a:t>olumn’s values in comparison to values in other columns in </a:t>
            </a:r>
            <a:r>
              <a:rPr lang="en-US" sz="2400" i="1" dirty="0">
                <a:solidFill>
                  <a:srgbClr val="000000"/>
                </a:solidFill>
              </a:rPr>
              <a:t>other</a:t>
            </a:r>
            <a:r>
              <a:rPr lang="en-US" sz="2400" dirty="0">
                <a:solidFill>
                  <a:srgbClr val="000000"/>
                </a:solidFill>
              </a:rPr>
              <a:t> tables (referential integrity constraints on foreign keys).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09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6FB5-ED81-4526-A043-1F844BE1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7544F-6D98-4BFD-B398-03F3DFEA6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The tables should be normalized based on the data model.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3200" dirty="0">
                <a:solidFill>
                  <a:srgbClr val="000000"/>
                </a:solidFill>
                <a:ea typeface="+mn-ea"/>
                <a:cs typeface="+mn-cs"/>
              </a:rPr>
              <a:t>Verify that all tables are in either: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800" b="1" dirty="0">
                <a:solidFill>
                  <a:schemeClr val="tx2"/>
                </a:solidFill>
              </a:rPr>
              <a:t>BCNF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800" b="1" dirty="0">
                <a:solidFill>
                  <a:schemeClr val="tx2"/>
                </a:solidFill>
              </a:rPr>
              <a:t>4NF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8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6ADA-40C6-4613-83EF-FCFC85B0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Relationships: 1:1 Strong Entity Relationship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D722-3731-4160-99BB-CA41CF617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Place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primary key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 one entity in the other entity as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foreign key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Either design will work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—</a:t>
            </a:r>
            <a:r>
              <a:rPr lang="en-US" sz="2400" dirty="0">
                <a:solidFill>
                  <a:srgbClr val="000000"/>
                </a:solidFill>
              </a:rPr>
              <a:t>no parent, no child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Minimum cardinality considerations may be important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O-M will require a different design than M-O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One design will be very preferable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0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474F-EAB6-439B-AF6D-D5A8EB52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Relationships: 1:1 Strong Entity Relationship (2 of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BDA70-BFCC-4B6B-858D-33E7930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25" y="1760834"/>
            <a:ext cx="5127350" cy="39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E500-6F3B-48AB-9450-6B09C88B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Relationships: 1-N Strong Entity Relationships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A5F0-5CB4-4E4D-B9B2-D3CAB5CC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Place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primary key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 the table on the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one side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 the relationship into the table on the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many side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 the relationship as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foreign key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i="1" dirty="0">
                <a:solidFill>
                  <a:srgbClr val="000000"/>
                </a:solidFill>
                <a:ea typeface="+mn-ea"/>
                <a:cs typeface="+mn-cs"/>
              </a:rPr>
              <a:t>one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side is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parent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table and the </a:t>
            </a:r>
            <a:r>
              <a:rPr lang="en-US" sz="2800" i="1" dirty="0">
                <a:solidFill>
                  <a:srgbClr val="000000"/>
                </a:solidFill>
                <a:ea typeface="+mn-ea"/>
                <a:cs typeface="+mn-cs"/>
              </a:rPr>
              <a:t>many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side is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child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table, so “place the key of the parent in the child.”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2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3063-9671-49E7-8460-7B3D162A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3F6AB-4FAC-42FC-81E2-8E72D02EA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 model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transformed into 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database design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database design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set of database specifications that can actually be implemented as a database in a </a:t>
            </a:r>
            <a:r>
              <a:rPr lang="en-US" sz="2800" i="1" dirty="0">
                <a:solidFill>
                  <a:schemeClr val="tx2"/>
                </a:solidFill>
              </a:rPr>
              <a:t>specific DBMS product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While the data model is a </a:t>
            </a:r>
            <a:r>
              <a:rPr lang="en-US" sz="2400" i="1" dirty="0">
                <a:solidFill>
                  <a:srgbClr val="000000"/>
                </a:solidFill>
              </a:rPr>
              <a:t>generalized, non-DBMS-specific</a:t>
            </a:r>
            <a:r>
              <a:rPr lang="en-US" sz="2400" dirty="0">
                <a:solidFill>
                  <a:srgbClr val="000000"/>
                </a:solidFill>
              </a:rPr>
              <a:t> design, a database design is a </a:t>
            </a:r>
            <a:r>
              <a:rPr lang="en-US" sz="2400" i="1" dirty="0">
                <a:solidFill>
                  <a:srgbClr val="000000"/>
                </a:solidFill>
              </a:rPr>
              <a:t>DBMS-specific</a:t>
            </a:r>
            <a:r>
              <a:rPr lang="en-US" sz="2400" dirty="0">
                <a:solidFill>
                  <a:srgbClr val="000000"/>
                </a:solidFill>
              </a:rPr>
              <a:t> design intended to be implemented in a DBMS product such as Microsoft SQL Server or Oracle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1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FA92-8ACF-456D-B11F-409E9240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Relationships: 1-N Strong Entity Relationships (2 of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01C06-EFBA-4922-AE4C-59929CD6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89" y="1720200"/>
            <a:ext cx="4836621" cy="39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376-EDE6-4AF1-AB5E-CBFD12DD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Relationships: N:M Strong Entity Relationships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81BF0-00E7-4A15-8DAB-E96E4CD19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In an N:M strong entity relationship there is </a:t>
            </a:r>
            <a:r>
              <a:rPr lang="en-US" sz="2400" i="1" dirty="0">
                <a:solidFill>
                  <a:schemeClr val="tx2"/>
                </a:solidFill>
                <a:ea typeface="+mn-ea"/>
                <a:cs typeface="+mn-cs"/>
              </a:rPr>
              <a:t>no place for the foreign key in either table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A COMPANY may supply many PARTs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A PART may be supplied by many COMPANYs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 solution is to create an </a:t>
            </a:r>
            <a:r>
              <a:rPr lang="en-US" sz="2400" b="1" dirty="0">
                <a:solidFill>
                  <a:schemeClr val="tx2"/>
                </a:solidFill>
                <a:ea typeface="+mn-ea"/>
                <a:cs typeface="+mn-cs"/>
              </a:rPr>
              <a:t>intersection table</a:t>
            </a:r>
            <a:r>
              <a:rPr lang="en-US" sz="24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that stores data about the corresponding rows from each entity.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 intersection table consists only of the </a:t>
            </a:r>
            <a:r>
              <a:rPr lang="en-US" sz="2400" i="1" dirty="0">
                <a:solidFill>
                  <a:schemeClr val="tx2"/>
                </a:solidFill>
                <a:ea typeface="+mn-ea"/>
                <a:cs typeface="+mn-cs"/>
              </a:rPr>
              <a:t>primary keys of each table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which form a </a:t>
            </a:r>
            <a:r>
              <a:rPr lang="en-US" sz="2400" i="1" dirty="0">
                <a:solidFill>
                  <a:schemeClr val="tx2"/>
                </a:solidFill>
                <a:ea typeface="+mn-ea"/>
                <a:cs typeface="+mn-cs"/>
              </a:rPr>
              <a:t>composite primary key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Each table’s primary key becomes a </a:t>
            </a:r>
            <a:r>
              <a:rPr lang="en-US" sz="2400" i="1" dirty="0">
                <a:solidFill>
                  <a:schemeClr val="tx2"/>
                </a:solidFill>
                <a:ea typeface="+mn-ea"/>
                <a:cs typeface="+mn-cs"/>
              </a:rPr>
              <a:t>foreign key 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linking back to that table.</a:t>
            </a:r>
            <a:endParaRPr lang="en-US" sz="1100" dirty="0">
              <a:solidFill>
                <a:srgbClr val="0066FF"/>
              </a:solidFill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rgbClr val="0066FF"/>
                </a:solidFill>
                <a:ea typeface="+mn-ea"/>
                <a:cs typeface="+mn-cs"/>
              </a:rPr>
              <a:t>		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COMPANY_PART_INT (</a:t>
            </a:r>
            <a:r>
              <a:rPr lang="en-US" sz="2000" b="1" i="1" u="sng" dirty="0">
                <a:solidFill>
                  <a:schemeClr val="tx2"/>
                </a:solidFill>
                <a:ea typeface="+mn-ea"/>
                <a:cs typeface="+mn-cs"/>
              </a:rPr>
              <a:t>CompanyName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, </a:t>
            </a:r>
            <a:r>
              <a:rPr lang="en-US" sz="2000" b="1" i="1" u="sng" dirty="0">
                <a:solidFill>
                  <a:schemeClr val="tx2"/>
                </a:solidFill>
                <a:ea typeface="+mn-ea"/>
                <a:cs typeface="+mn-cs"/>
              </a:rPr>
              <a:t>PartNumber</a:t>
            </a:r>
            <a:r>
              <a:rPr lang="en-US" sz="2000" b="1" dirty="0">
                <a:solidFill>
                  <a:schemeClr val="tx2"/>
                </a:solidFill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6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1F0B-6F13-4CE9-B3F2-86B27CD6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Relationships: N:M Strong Entity Relationships (2 of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6B097-2345-4722-8133-A9DF8C3F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53" y="1600199"/>
            <a:ext cx="3349494" cy="44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7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10BA-0086-49E3-9D61-A1C4B4C6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Supertype/Subtype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81B08-C4C0-4338-B49A-B41123EB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9" y="1600200"/>
            <a:ext cx="7859541" cy="38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45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#10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Part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39C8-D2AD-4789-AA05-F83D06DE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 = Logical Design + Some Physical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9A020-2112-42DB-9F44-A0770E0C6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Books on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systems analysis and design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often identify three design stages: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Conceptual design (conceptual schema)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Logical design (logical schema)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Physical design (physical schema)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database design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we are discussing is equivalent to 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logical design plus some physical design elements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(data types)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5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C552-7DEA-474F-8A47-E0527A54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Transforming a Data Model into a Database Design (1 of 3)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FDB6C4-11F7-4B73-81A3-353F7199F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17401"/>
              </p:ext>
            </p:extLst>
          </p:nvPr>
        </p:nvGraphicFramePr>
        <p:xfrm>
          <a:off x="457200" y="1849493"/>
          <a:ext cx="8229600" cy="370840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33842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Transforming a Data Model into a Database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1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  Create a table for each entity: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Specify the primary key (consider surrogate keys, as appropriate)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6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Specify alternate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2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Specify properties for each column: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81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* Null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* 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2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* Default value (if 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5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* Data constraints (if 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Verify normalization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71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7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E8FC-D54E-4912-827F-1FC19F85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Transforming a Data Model into a Database Design (2 of 3)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91DEC1-65CD-41AF-AAE3-8752D4420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77790"/>
              </p:ext>
            </p:extLst>
          </p:nvPr>
        </p:nvGraphicFramePr>
        <p:xfrm>
          <a:off x="457200" y="1945640"/>
          <a:ext cx="8229600" cy="311404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4247369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Transforming a Data Model into a Database Design (Cont.)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1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 Create relationships by placing foreign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2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Relationships between strong entities (1:1, 1:N, N:M)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7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Identifying relationships with ID-dependent entities (intersection tables, association patterns,</a:t>
                      </a:r>
                    </a:p>
                    <a:p>
                      <a:r>
                        <a:rPr lang="en-US" dirty="0"/>
                        <a:t>         multivalued attributes, archetype/instance patterns)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5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Relationships between a strong entity and a weak but non-ID-dependent entity (1:1, 1:N, N:M)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98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Mixed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Relationships between supertype/subtype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45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Recursive relationships (1:1, 1:N, N:M)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544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36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C3F1-933A-4CCD-BD5A-D433798E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Transforming a Data Model into a Database Design (3 of 3)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2B1A5-9284-4171-A4F2-37AF8E08F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40372"/>
              </p:ext>
            </p:extLst>
          </p:nvPr>
        </p:nvGraphicFramePr>
        <p:xfrm>
          <a:off x="457200" y="1928627"/>
          <a:ext cx="8229600" cy="222504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784738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Transforming a Data Model into a Database Design (Cont.)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1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 Specify logic for enforcing minimum cardinality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O-O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9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M-O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O-M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- M-M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99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19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4BC3-DA48-4939-8B95-0E70B12B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250"/>
            <a:ext cx="8229600" cy="1097279"/>
          </a:xfrm>
        </p:spPr>
        <p:txBody>
          <a:bodyPr/>
          <a:lstStyle/>
          <a:p>
            <a:r>
              <a:rPr lang="en-US" dirty="0"/>
              <a:t>Create a Table for Each 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D8D1-B174-4C9F-A057-E86DAD35E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500"/>
              </a:spcBef>
              <a:buNone/>
            </a:pPr>
            <a:endParaRPr lang="en-US" b="1" dirty="0">
              <a:solidFill>
                <a:srgbClr val="00ABBD"/>
              </a:solidFill>
              <a:latin typeface="Palatino Linotype" panose="02040502050505030304" pitchFamily="18" charset="0"/>
            </a:endParaRPr>
          </a:p>
          <a:p>
            <a:pPr marL="101600" indent="0">
              <a:spcBef>
                <a:spcPts val="5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EMPLOYEE (</a:t>
            </a:r>
            <a:r>
              <a:rPr lang="en-US" b="1" u="sng" dirty="0">
                <a:solidFill>
                  <a:schemeClr val="tx2"/>
                </a:solidFill>
                <a:latin typeface="Palatino Linotype" panose="02040502050505030304" pitchFamily="18" charset="0"/>
              </a:rPr>
              <a:t>EmployeeNumber</a:t>
            </a:r>
            <a:r>
              <a:rPr lang="en-US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, EmployeeName, Phone, EmailAddress, HireDate,</a:t>
            </a:r>
          </a:p>
          <a:p>
            <a:pPr marL="101600" indent="0">
              <a:spcBef>
                <a:spcPts val="5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ReviewDate, EmpCode)</a:t>
            </a:r>
          </a:p>
          <a:p>
            <a:pPr marL="101600" indent="0">
              <a:spcBef>
                <a:spcPts val="500"/>
              </a:spcBef>
              <a:buNone/>
            </a:pPr>
            <a:endParaRPr lang="en-US" b="1" dirty="0">
              <a:solidFill>
                <a:srgbClr val="00ABBD"/>
              </a:solidFill>
              <a:latin typeface="Palatino Linotype" panose="02040502050505030304" pitchFamily="18" charset="0"/>
            </a:endParaRPr>
          </a:p>
          <a:p>
            <a:pPr marL="101600" indent="0">
              <a:spcBef>
                <a:spcPts val="500"/>
              </a:spcBef>
              <a:buNone/>
            </a:pPr>
            <a:endParaRPr lang="en-US" b="1" dirty="0">
              <a:solidFill>
                <a:srgbClr val="00ABBD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DD673-468A-4534-90DC-B93CB660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09" y="2855160"/>
            <a:ext cx="4384182" cy="27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1EA9-EA41-4000-B471-E1A81A6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Primary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8C2E8-8D6D-42A1-A40E-D483F9B84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ideal primary key </a:t>
            </a:r>
            <a:r>
              <a:rPr lang="en-US" sz="2800" dirty="0">
                <a:solidFill>
                  <a:schemeClr val="bg2"/>
                </a:solidFill>
                <a:ea typeface="+mn-ea"/>
                <a:cs typeface="+mn-cs"/>
              </a:rPr>
              <a:t>is short, numeric, and fixed.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Surrogate keys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meet the ideal, but have two disadvantages to users: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They have no meaning to users (an ID used as a surrogate key may give no indication of the related table)</a:t>
            </a:r>
          </a:p>
          <a:p>
            <a:pPr marL="829818" lvl="1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When data is shared with among different databases (an ID used in one database may have no meaning to a user in another database)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0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FA89-E63D-4639-A656-0507E1DB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Alternate (Candidate)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3C6B-BD56-41E1-9F1E-DD6263677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terms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candidate key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and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alternate key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are synonymous.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Candidate keys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are alternate identifiers of unique rows in a table.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Will use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AK</a:t>
            </a:r>
            <a:r>
              <a:rPr lang="en-US" sz="2800" b="1" i="1" dirty="0">
                <a:solidFill>
                  <a:schemeClr val="tx2"/>
                </a:solidFill>
                <a:ea typeface="+mn-ea"/>
                <a:cs typeface="+mn-cs"/>
              </a:rPr>
              <a:t>n.m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notation, where </a:t>
            </a:r>
            <a:r>
              <a:rPr lang="en-US" sz="2800" b="1" i="1" dirty="0">
                <a:solidFill>
                  <a:schemeClr val="tx2"/>
                </a:solidFill>
                <a:ea typeface="+mn-ea"/>
                <a:cs typeface="+mn-cs"/>
              </a:rPr>
              <a:t>n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is the number of the alternate key, and </a:t>
            </a:r>
            <a:r>
              <a:rPr lang="en-US" sz="2800" b="1" i="1" dirty="0">
                <a:solidFill>
                  <a:schemeClr val="tx2"/>
                </a:solidFill>
                <a:ea typeface="+mn-ea"/>
                <a:cs typeface="+mn-cs"/>
              </a:rPr>
              <a:t>m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is the column number in that alternate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66934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6339</TotalTime>
  <Words>1076</Words>
  <Application>Microsoft Office PowerPoint</Application>
  <PresentationFormat>On-screen Show (4:3)</PresentationFormat>
  <Paragraphs>108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Noto Sans Symbols</vt:lpstr>
      <vt:lpstr>Palatino Linotype</vt:lpstr>
      <vt:lpstr>Times New Roman</vt:lpstr>
      <vt:lpstr>Verdana</vt:lpstr>
      <vt:lpstr>508 Lecture</vt:lpstr>
      <vt:lpstr>Database Processing: Fundamentals, Design, and Implementation</vt:lpstr>
      <vt:lpstr>The Database Design</vt:lpstr>
      <vt:lpstr>Database Design = Logical Design + Some Physical Design</vt:lpstr>
      <vt:lpstr>Steps for Transforming a Data Model into a Database Design (1 of 3)</vt:lpstr>
      <vt:lpstr>Steps for Transforming a Data Model into a Database Design (2 of 3)</vt:lpstr>
      <vt:lpstr>Steps for Transforming a Data Model into a Database Design (3 of 3)</vt:lpstr>
      <vt:lpstr>Create a Table for Each Entity</vt:lpstr>
      <vt:lpstr>Selecting the Primary Key</vt:lpstr>
      <vt:lpstr>Specify Alternate (Candidate) Keys</vt:lpstr>
      <vt:lpstr>Representing Alternate Keys</vt:lpstr>
      <vt:lpstr>Specify Column Properties: Null Status</vt:lpstr>
      <vt:lpstr>Specify Column Properties: Data Types</vt:lpstr>
      <vt:lpstr>Specify Column Properties:  Date Type and Null Status</vt:lpstr>
      <vt:lpstr>Specify Column Properties: Default Values</vt:lpstr>
      <vt:lpstr>Specify Column Properties: Data Constraints</vt:lpstr>
      <vt:lpstr>Verify Normalization</vt:lpstr>
      <vt:lpstr>Create Relationships: 1:1 Strong Entity Relationship (1 of 2)</vt:lpstr>
      <vt:lpstr>Create Relationships: 1:1 Strong Entity Relationship (2 of 2)</vt:lpstr>
      <vt:lpstr>Create Relationships: 1-N Strong Entity Relationships (1 of 2)</vt:lpstr>
      <vt:lpstr>Create Relationships: 1-N Strong Entity Relationships (2 of 2)</vt:lpstr>
      <vt:lpstr>Create Relationships: N:M Strong Entity Relationships (1 of 2)</vt:lpstr>
      <vt:lpstr>Create Relationships: N:M Strong Entity Relationships (2 of 2)</vt:lpstr>
      <vt:lpstr>Supertype/Subtype Entities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187</cp:revision>
  <dcterms:modified xsi:type="dcterms:W3CDTF">2021-02-15T16:31:10Z</dcterms:modified>
</cp:coreProperties>
</file>